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B1D"/>
    <a:srgbClr val="F0DB0E"/>
    <a:srgbClr val="FF00FF"/>
    <a:srgbClr val="46A547"/>
    <a:srgbClr val="CF2429"/>
    <a:srgbClr val="404040"/>
    <a:srgbClr val="D9D9D9"/>
    <a:srgbClr val="F47320"/>
    <a:srgbClr val="EE3823"/>
    <a:srgbClr val="DCD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1A8932-3B19-49FD-B9E8-90A786C64704}" v="15" dt="2021-12-09T14:16:54.7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30" autoAdjust="0"/>
    <p:restoredTop sz="95535" autoAdjust="0"/>
  </p:normalViewPr>
  <p:slideViewPr>
    <p:cSldViewPr snapToGrid="0" snapToObjects="1">
      <p:cViewPr varScale="1">
        <p:scale>
          <a:sx n="65" d="100"/>
          <a:sy n="65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2688" y="90"/>
      </p:cViewPr>
      <p:guideLst/>
    </p:cSldViewPr>
  </p:notesViewPr>
  <p:gridSpacing cx="76200" cy="76200"/>
</p:viewPr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16760</TotalTime>
  <Words>7923</Words>
  <Application>Microsoft Office PowerPoint</Application>
  <PresentationFormat>Widescreen</PresentationFormat>
  <Paragraphs>827</Paragraphs>
  <Slides>51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Calibri</vt:lpstr>
      <vt:lpstr>Lub Dub Bold</vt:lpstr>
      <vt:lpstr>Lub Dub Condensed</vt:lpstr>
      <vt:lpstr>Lub Dub Heavy</vt:lpstr>
      <vt:lpstr>Lub Dub Light</vt:lpstr>
      <vt:lpstr>Lub Dub Medium</vt:lpstr>
      <vt:lpstr>Wingdings</vt:lpstr>
      <vt:lpstr>Office Theme</vt:lpstr>
      <vt:lpstr>Clinical Update</vt:lpstr>
      <vt:lpstr>Table 1.  Applying ACC/AHA Class of Recommendation and Level of Evidence to Clinical Strategies, Interventions, Treatments, or Diagnostic Testing in Patient Care  (Updated May 2019)*</vt:lpstr>
      <vt:lpstr>Improving Equity of Care in Revascularization</vt:lpstr>
      <vt:lpstr>Shared Decision-Making and Informed Consent</vt:lpstr>
      <vt:lpstr>Factors for Consideration by the Heart Team</vt:lpstr>
      <vt:lpstr>Assessing Risk for Patients Undergoing CABG</vt:lpstr>
      <vt:lpstr>Defining Lesion Severity</vt:lpstr>
      <vt:lpstr>Table 8. Patient Clinical Status Definitions to Guide Revascularization</vt:lpstr>
      <vt:lpstr>Revascularization of Infarct Artery in STEMI to Improve Survival/Clinical Outcomes</vt:lpstr>
      <vt:lpstr>Revascularization of Non–Infarct-Related Coronary Artery Lesions in STEMI </vt:lpstr>
      <vt:lpstr>Figure 5. Recommendations Timing of Invasive Strategy in NSTE-ACS </vt:lpstr>
      <vt:lpstr>Figure 6. Revascularization in Patients With SIHD</vt:lpstr>
      <vt:lpstr>Revascularization Based Approach to Improve Mortality Compared with Medical Therapy in SIHD</vt:lpstr>
      <vt:lpstr>Revascularization Based Approach to Improve Mortality Compared with Medical Therapy in SIHD</vt:lpstr>
      <vt:lpstr>Revascularization Approach to Reduce Cardiovascular Events in SIHD Compared with Medical Therapy</vt:lpstr>
      <vt:lpstr>PCI vs CABG in Patients with COMPLEX DISEASE</vt:lpstr>
      <vt:lpstr>PCI vs CABG in Patients with COMPLEX DISEASE</vt:lpstr>
      <vt:lpstr>PCI vs CABG in Patients with COMPLEX DISEASE</vt:lpstr>
      <vt:lpstr>Revascularization in Special Populations and Situations</vt:lpstr>
      <vt:lpstr>Revascularization in Special Populations and Situations</vt:lpstr>
      <vt:lpstr>Best Practices in Cath Lab for Patients with CKD Undergoing Angiography</vt:lpstr>
      <vt:lpstr>Revascularization in Special Populations and Situations</vt:lpstr>
      <vt:lpstr>General Procedural Issues for PCI:  Procedure Considerations</vt:lpstr>
      <vt:lpstr>General Procedural Issues for PCI:  Clinical Circumstances</vt:lpstr>
      <vt:lpstr>General Procedural Issues for PCI:  Clinical Circumstances</vt:lpstr>
      <vt:lpstr>General Procedural Issues for PCI:  Clinical Circumstances</vt:lpstr>
      <vt:lpstr>Aspirin and Oral P2Y12 Inhibitors in Patients Undergoing PCI</vt:lpstr>
      <vt:lpstr>Aspirin and Oral P2Y12 Inhibitors in Patients Undergoing PCI</vt:lpstr>
      <vt:lpstr>Anticoagulation in Patients Undergoing PCI</vt:lpstr>
      <vt:lpstr>Figure 7: Use of DAPT for Patients After PCI</vt:lpstr>
      <vt:lpstr>Antiplatelet Therapy in Patients with Atrial Fibrillation on Anticoagulation After PCI</vt:lpstr>
      <vt:lpstr>Antiplatelet Therapy in Patients After CABG</vt:lpstr>
      <vt:lpstr>Beta Blockers in Patients After Revascularization</vt:lpstr>
      <vt:lpstr>Focus on Perioperative Considerations in Patients Undergoing CABG and Outcomes</vt:lpstr>
      <vt:lpstr>Bypass Conduits in Patients Undergoing CABG</vt:lpstr>
      <vt:lpstr>Patients Undergoing Other Cardiac Surgery and Operative Approach</vt:lpstr>
      <vt:lpstr>Use of Epiaortic Ultrasound in Patients Undergoing CABG</vt:lpstr>
      <vt:lpstr>Decrease Post-operative Deep Sternal Wound Infections</vt:lpstr>
      <vt:lpstr>Perioperative Pharmacotherapy</vt:lpstr>
      <vt:lpstr>Psychosocial Factors and Lifestyle Changes after Revascularization</vt:lpstr>
      <vt:lpstr>Traditional and Non-Traditional Risk Factors for CVD</vt:lpstr>
      <vt:lpstr>Revascularization Outcomes</vt:lpstr>
      <vt:lpstr>Unanswered Questions and Future Directions Special Clinical Situations: Left Ventricular Dysfunction</vt:lpstr>
      <vt:lpstr>Special Clinical Situations: Nonatherosclerotic Lesions</vt:lpstr>
      <vt:lpstr>Unanswered Questions and Future Directions Special Clinical Situations: Considerations in Bypass Grafting</vt:lpstr>
      <vt:lpstr>Unanswered Questions and Future Directions Special Clinical Situations: Completeness of Revascularization</vt:lpstr>
      <vt:lpstr>Special Clinical Situations:  Elective Revascularization prior to other Procedures</vt:lpstr>
      <vt:lpstr>Acknowledgments</vt:lpstr>
      <vt:lpstr>Appendix</vt:lpstr>
      <vt:lpstr>Table 13. Best Practices for the Use of Bypass Conduits in CABG</vt:lpstr>
      <vt:lpstr>Table 14. Best Practices to Reduce Sternal Wound Infection in Patients Undergoing CABG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AHA Clinical Update - 2021 Guideline for Coronary Artery Revascularization</dc:title>
  <dc:creator>AmericanHeartAssociation@heart.org</dc:creator>
  <cp:lastModifiedBy>Stacy Ragsdale</cp:lastModifiedBy>
  <cp:revision>262</cp:revision>
  <dcterms:created xsi:type="dcterms:W3CDTF">2020-10-16T16:01:21Z</dcterms:created>
  <dcterms:modified xsi:type="dcterms:W3CDTF">2021-12-09T15:58:41Z</dcterms:modified>
</cp:coreProperties>
</file>